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4"/>
    <p:sldMasterId id="2147483739" r:id="rId5"/>
  </p:sldMasterIdLst>
  <p:notesMasterIdLst>
    <p:notesMasterId r:id="rId21"/>
  </p:notesMasterIdLst>
  <p:handoutMasterIdLst>
    <p:handoutMasterId r:id="rId22"/>
  </p:handoutMasterIdLst>
  <p:sldIdLst>
    <p:sldId id="449" r:id="rId6"/>
    <p:sldId id="466" r:id="rId7"/>
    <p:sldId id="267" r:id="rId8"/>
    <p:sldId id="468" r:id="rId9"/>
    <p:sldId id="467" r:id="rId10"/>
    <p:sldId id="470" r:id="rId11"/>
    <p:sldId id="471" r:id="rId12"/>
    <p:sldId id="472" r:id="rId13"/>
    <p:sldId id="473" r:id="rId14"/>
    <p:sldId id="474" r:id="rId15"/>
    <p:sldId id="469" r:id="rId16"/>
    <p:sldId id="455" r:id="rId17"/>
    <p:sldId id="477" r:id="rId18"/>
    <p:sldId id="475" r:id="rId19"/>
    <p:sldId id="476" r:id="rId20"/>
  </p:sldIdLst>
  <p:sldSz cx="9144000" cy="6858000" type="screen4x3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F8AAB7F6-4ABD-4D03-8BFB-ACC5CE7AF005}">
          <p14:sldIdLst>
            <p14:sldId id="449"/>
            <p14:sldId id="466"/>
            <p14:sldId id="267"/>
            <p14:sldId id="468"/>
            <p14:sldId id="467"/>
            <p14:sldId id="470"/>
            <p14:sldId id="471"/>
            <p14:sldId id="472"/>
            <p14:sldId id="473"/>
            <p14:sldId id="474"/>
            <p14:sldId id="469"/>
            <p14:sldId id="455"/>
            <p14:sldId id="477"/>
            <p14:sldId id="475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iba Skuja" initials="BS" lastIdx="1" clrIdx="0"/>
  <p:cmAuthor id="1" name="Moors" initials="M" lastIdx="2" clrIdx="1"/>
  <p:cmAuthor id="2" name="Mārtiņš Moors" initials="MM" lastIdx="15" clrIdx="2"/>
  <p:cmAuthor id="3" name="Ruta Klimkāne" initials="RK" lastIdx="13" clrIdx="3"/>
  <p:cmAuthor id="4" name="Inga Ozola (RSD)" initials="I(" lastIdx="2" clrIdx="4">
    <p:extLst>
      <p:ext uri="{19B8F6BF-5375-455C-9EA6-DF929625EA0E}">
        <p15:presenceInfo xmlns:p15="http://schemas.microsoft.com/office/powerpoint/2012/main" userId="S::inga.ozola@riga.lv::6ac7c256-64b4-4291-bcfc-a6f8cb624416" providerId="AD"/>
      </p:ext>
    </p:extLst>
  </p:cmAuthor>
  <p:cmAuthor id="5" name="Līga Taurene" initials="LT" lastIdx="2" clrIdx="5">
    <p:extLst>
      <p:ext uri="{19B8F6BF-5375-455C-9EA6-DF929625EA0E}">
        <p15:presenceInfo xmlns:p15="http://schemas.microsoft.com/office/powerpoint/2012/main" userId="S::liga.taurene@riga.lv::43ae6e44-ba36-40e8-88f6-e5fd363a653a" providerId="AD"/>
      </p:ext>
    </p:extLst>
  </p:cmAuthor>
  <p:cmAuthor id="6" name="Juris Osis" initials="JO" lastIdx="2" clrIdx="6">
    <p:extLst>
      <p:ext uri="{19B8F6BF-5375-455C-9EA6-DF929625EA0E}">
        <p15:presenceInfo xmlns:p15="http://schemas.microsoft.com/office/powerpoint/2012/main" userId="S::juris.osis@riga.lv::02d7043b-ea8c-4875-a0f1-93d37f70a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7E6"/>
    <a:srgbClr val="003CFA"/>
    <a:srgbClr val="0066CC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Vidējs stils 4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Vidējs stils 1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44134-BBDC-42D3-8227-9DECF509BE22}" type="datetimeFigureOut">
              <a:rPr lang="lv-LV" smtClean="0"/>
              <a:t>08.03.2021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A7264-CB73-4035-9C38-BF4B5E0A2F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3892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908A-6871-426C-AEA9-213C3DFCDB12}" type="datetimeFigureOut">
              <a:rPr lang="lv-LV" smtClean="0"/>
              <a:t>08.03.2021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F4E85-F90D-46CE-8592-2F29237DE44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719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F4E85-F90D-46CE-8592-2F29237DE440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69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Uzsākot atelpas brīža pakalpojumu 2006.gadā, tā mērķa grupa bija bērni ar invaliditāti no dzimšanas līdz 6 gadu vecuma 30 dienas gadā</a:t>
            </a:r>
          </a:p>
          <a:p>
            <a:endParaRPr lang="lv-LV" sz="1200" b="1">
              <a:solidFill>
                <a:schemeClr val="tx1"/>
              </a:solidFill>
              <a:cs typeface="Calibri"/>
            </a:endParaRPr>
          </a:p>
          <a:p>
            <a:r>
              <a:rPr lang="lv-LV" sz="1200" b="1">
                <a:solidFill>
                  <a:schemeClr val="tx1"/>
                </a:solidFill>
                <a:cs typeface="Calibri"/>
              </a:rPr>
              <a:t>MK 26.06.2018. noteikumi Nr. 355 </a:t>
            </a:r>
            <a:br>
              <a:rPr lang="lv-LV" sz="1200" b="1">
                <a:cs typeface="+mn-lt"/>
              </a:rPr>
            </a:br>
            <a:r>
              <a:rPr lang="lv-LV"/>
              <a:t>piesaista jaunas audžuģimenes, aizbildņus, adoptētājus, </a:t>
            </a:r>
            <a:r>
              <a:rPr lang="lv-LV" err="1"/>
              <a:t>viesģimenes</a:t>
            </a:r>
            <a:r>
              <a:rPr lang="lv-LV"/>
              <a:t>, īpaši veicinot specializēto audžuģimeņu skaita pieaugumu;</a:t>
            </a:r>
          </a:p>
          <a:p>
            <a:r>
              <a:rPr lang="lv-LV"/>
              <a:t>12.2. nodrošina audžuģimenēm, tai skaitā specializētajām audžuģimenēm, mācības atbilstoši ar Valsts bērnu tiesību aizsardzības inspekciju saskaņotajai mācību programmai;</a:t>
            </a:r>
            <a:endParaRPr lang="lv-LV">
              <a:cs typeface="Calibri"/>
            </a:endParaRPr>
          </a:p>
          <a:p>
            <a:r>
              <a:rPr lang="lv-LV"/>
              <a:t>12.3. nodrošina mācības potenciālajiem adoptētājiem;</a:t>
            </a:r>
            <a:endParaRPr lang="lv-LV">
              <a:cs typeface="Calibri"/>
            </a:endParaRPr>
          </a:p>
          <a:p>
            <a:r>
              <a:rPr lang="lv-LV"/>
              <a:t>12.4. iesniedz bāriņtiesā psihologa atzinumu par laulātā (personas) piemērotību audžuģimenes statusa iegūšanai, laulāto (personas) raksturojumu un informāciju par mācību programmas apguvi;</a:t>
            </a:r>
            <a:endParaRPr lang="lv-LV">
              <a:cs typeface="Calibri"/>
            </a:endParaRPr>
          </a:p>
          <a:p>
            <a:r>
              <a:rPr lang="lv-LV"/>
              <a:t>12.5. iesniedz bāriņtiesā psihologa atzinumu par audžuģimenes piemērotību specializētās audžuģimenes statusa iegūšanai attiecīgajā specializācijā, audžuģimenes raksturojumu un informāciju par mācību programmas apguvi;</a:t>
            </a:r>
            <a:endParaRPr lang="lv-LV">
              <a:cs typeface="Calibri"/>
            </a:endParaRPr>
          </a:p>
          <a:p>
            <a:r>
              <a:rPr lang="lv-LV"/>
              <a:t>12.6. ja nepieciešams, nodrošina psihologa un sociālā darbinieka atbalstu šo noteikumu 12.2. apakšpunktā minēto mācību un laulāto (personas) un audžuģimenes piemērotības izvērtēšanas laikā;</a:t>
            </a:r>
            <a:endParaRPr lang="lv-LV">
              <a:cs typeface="Calibri"/>
            </a:endParaRPr>
          </a:p>
          <a:p>
            <a:r>
              <a:rPr lang="lv-LV"/>
              <a:t>12.7. izstrādā un īsteno audžuģimenes vai specializētās audžuģimenes atbalsta un tajā ievietotā bērna individuālās attīstības plānu;</a:t>
            </a:r>
            <a:endParaRPr lang="lv-LV">
              <a:cs typeface="Calibri"/>
            </a:endParaRPr>
          </a:p>
          <a:p>
            <a:r>
              <a:rPr lang="lv-LV"/>
              <a:t>12.8. nodrošina </a:t>
            </a:r>
            <a:r>
              <a:rPr lang="lv-LV" err="1"/>
              <a:t>psihosociālo</a:t>
            </a:r>
            <a:r>
              <a:rPr lang="lv-LV"/>
              <a:t> atbalstu audžuģimenēm un specializētajām audžuģimenēm, tai skaitā ģimenē ievietotajam bērnam;</a:t>
            </a:r>
            <a:endParaRPr lang="lv-LV">
              <a:cs typeface="Calibri"/>
            </a:endParaRPr>
          </a:p>
          <a:p>
            <a:r>
              <a:rPr lang="lv-LV"/>
              <a:t>12.9. nodrošina atbalsta centra speciālistu, tai skaitā sociālā darbinieka un psihologa, atbalstu audžuģimenei un specializētajai audžuģimenei;</a:t>
            </a:r>
            <a:endParaRPr lang="lv-LV">
              <a:cs typeface="Calibri"/>
            </a:endParaRPr>
          </a:p>
          <a:p>
            <a:r>
              <a:rPr lang="lv-LV"/>
              <a:t>12.10. katru gadu vismaz astoņu akadēmisko stundu apjomā nodrošina zināšanu pilnveides mācības audžuģimenēm un specializētajām audžuģimenēm;</a:t>
            </a:r>
            <a:endParaRPr lang="lv-LV">
              <a:cs typeface="Calibri"/>
            </a:endParaRPr>
          </a:p>
          <a:p>
            <a:r>
              <a:rPr lang="lv-LV"/>
              <a:t>12.11. nodrošina atlīdzības par specializētās audžuģimenes pienākumu pildīšanu aprēķināšanu un izmaksu un vienreizēju mājokļa iekārtošanas kompensācijas izmaksu specializētajām audžuģimenēm;</a:t>
            </a:r>
            <a:endParaRPr lang="lv-LV">
              <a:cs typeface="Calibri"/>
            </a:endParaRPr>
          </a:p>
          <a:p>
            <a:r>
              <a:rPr lang="lv-LV"/>
              <a:t>12.12. pēc bāriņtiesas pieprasījuma sniedz informāciju par audžuģimeni vai specializēto audžuģimeni, tai skaitā par bērnu, kā arī par sniegtajiem pakalpojumiem;</a:t>
            </a:r>
            <a:endParaRPr lang="lv-LV">
              <a:cs typeface="Calibri"/>
            </a:endParaRPr>
          </a:p>
          <a:p>
            <a:r>
              <a:rPr lang="lv-LV"/>
              <a:t>12.13. nodrošina psihologa konsultācijas un atbalsta grupas adoptētājiem, aizbildņiem, </a:t>
            </a:r>
            <a:r>
              <a:rPr lang="lv-LV" err="1"/>
              <a:t>viesģimenēm</a:t>
            </a:r>
            <a:r>
              <a:rPr lang="lv-LV"/>
              <a:t> un pēc bāriņtiesas pieprasījuma sniedz atzinumu;</a:t>
            </a:r>
            <a:endParaRPr lang="lv-LV">
              <a:cs typeface="Calibri"/>
            </a:endParaRPr>
          </a:p>
          <a:p>
            <a:r>
              <a:rPr lang="lv-LV"/>
              <a:t>12.14. nodrošina sadarbību ar bāriņtiesām, sociālajiem dienestiem, atbalsta centriem un citām iestādēm atbalsta sniegšanā audžuģimenēm un specializētajām audžuģimenēm, tai skaitā ģimenē ievietotajam bērnam;</a:t>
            </a:r>
            <a:endParaRPr lang="lv-LV">
              <a:cs typeface="Calibri"/>
            </a:endParaRPr>
          </a:p>
          <a:p>
            <a:r>
              <a:rPr lang="lv-LV"/>
              <a:t>12.15. vienas darbdienas laikā sniedz bāriņtiesai informāciju par apstākļiem, kas var būtiski ietekmēt audžuģimenes vai specializētās audžuģimenes darbību vai ievietotā bērna aprūpi;</a:t>
            </a:r>
            <a:endParaRPr lang="lv-LV">
              <a:cs typeface="Calibri"/>
            </a:endParaRPr>
          </a:p>
          <a:p>
            <a:r>
              <a:rPr lang="lv-LV"/>
              <a:t>12.16. organizē audžuģimenē vai specializētajā audžuģimenē ievietotā bērna saskarsmi ar vecākiem, brāļiem (pusbrāļiem), māsām (pusmāsām), radiniekiem vai bērnam tuvām personām;</a:t>
            </a:r>
            <a:endParaRPr lang="lv-LV">
              <a:cs typeface="Calibri"/>
            </a:endParaRPr>
          </a:p>
          <a:p>
            <a:r>
              <a:rPr lang="lv-LV"/>
              <a:t>12.17. jebkurā diennakts laikā bāriņtiesai vai policijai sniedz informāciju par krīzes audžuģimenēm, kuras nekavējoties var uzņemt bērnu savā aprūpē.</a:t>
            </a:r>
            <a:endParaRPr lang="lv-LV">
              <a:cs typeface="Calibri"/>
            </a:endParaRPr>
          </a:p>
          <a:p>
            <a:endParaRPr lang="lv-LV">
              <a:cs typeface="Calibri"/>
            </a:endParaRPr>
          </a:p>
          <a:p>
            <a:r>
              <a:rPr lang="lv-LV"/>
              <a:t>Ģimenes asistenta pakalpojuma pilots bija 2010.gadā un pakalpojuma attīstība sākās 2011.gadā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F4E85-F90D-46CE-8592-2F29237DE440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693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lv-LV" sz="1200" b="1">
                <a:solidFill>
                  <a:schemeClr val="tx1"/>
                </a:solidFill>
                <a:cs typeface="Arial" panose="020B0604020202020204" pitchFamily="34" charset="0"/>
              </a:rPr>
              <a:t>MK 26.06.2018. noteikumi Nr. 355 </a:t>
            </a:r>
            <a:br>
              <a:rPr lang="lv-LV" sz="1200" b="1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lv-LV"/>
              <a:t>piesaista jaunas audžuģimenes, aizbildņus, adoptētājus, </a:t>
            </a:r>
            <a:r>
              <a:rPr lang="lv-LV" err="1"/>
              <a:t>viesģimenes</a:t>
            </a:r>
            <a:r>
              <a:rPr lang="lv-LV"/>
              <a:t>, īpaši veicinot specializēto audžuģimeņu skaita pieaugumu;</a:t>
            </a:r>
          </a:p>
          <a:p>
            <a:r>
              <a:rPr lang="lv-LV"/>
              <a:t>12.2. nodrošina audžuģimenēm, tai skaitā specializētajām audžuģimenēm, mācības atbilstoši ar Valsts bērnu tiesību aizsardzības inspekciju saskaņotajai mācību programmai;</a:t>
            </a:r>
          </a:p>
          <a:p>
            <a:r>
              <a:rPr lang="lv-LV"/>
              <a:t>12.3. nodrošina mācības potenciālajiem adoptētājiem;</a:t>
            </a:r>
          </a:p>
          <a:p>
            <a:r>
              <a:rPr lang="lv-LV"/>
              <a:t>12.4. iesniedz bāriņtiesā psihologa atzinumu par laulātā (personas) piemērotību audžuģimenes statusa iegūšanai, laulāto (personas) raksturojumu un informāciju par mācību programmas apguvi;</a:t>
            </a:r>
          </a:p>
          <a:p>
            <a:r>
              <a:rPr lang="lv-LV"/>
              <a:t>12.5. iesniedz bāriņtiesā psihologa atzinumu par audžuģimenes piemērotību specializētās audžuģimenes statusa iegūšanai attiecīgajā specializācijā, audžuģimenes raksturojumu un informāciju par mācību programmas apguvi;</a:t>
            </a:r>
          </a:p>
          <a:p>
            <a:r>
              <a:rPr lang="lv-LV"/>
              <a:t>12.6. ja nepieciešams, nodrošina psihologa un sociālā darbinieka atbalstu šo noteikumu 12.2. apakšpunktā minēto mācību un laulāto (personas) un audžuģimenes piemērotības izvērtēšanas laikā;</a:t>
            </a:r>
          </a:p>
          <a:p>
            <a:r>
              <a:rPr lang="lv-LV"/>
              <a:t>12.7. izstrādā un īsteno audžuģimenes vai specializētās audžuģimenes atbalsta un tajā ievietotā bērna individuālās attīstības plānu;</a:t>
            </a:r>
          </a:p>
          <a:p>
            <a:r>
              <a:rPr lang="lv-LV"/>
              <a:t>12.8. nodrošina </a:t>
            </a:r>
            <a:r>
              <a:rPr lang="lv-LV" err="1"/>
              <a:t>psihosociālo</a:t>
            </a:r>
            <a:r>
              <a:rPr lang="lv-LV"/>
              <a:t> atbalstu audžuģimenēm un specializētajām audžuģimenēm, tai skaitā ģimenē ievietotajam bērnam;</a:t>
            </a:r>
          </a:p>
          <a:p>
            <a:r>
              <a:rPr lang="lv-LV"/>
              <a:t>12.9. nodrošina atbalsta centra speciālistu, tai skaitā sociālā darbinieka un psihologa, atbalstu audžuģimenei un specializētajai audžuģimenei;</a:t>
            </a:r>
          </a:p>
          <a:p>
            <a:r>
              <a:rPr lang="lv-LV"/>
              <a:t>12.10. katru gadu vismaz astoņu akadēmisko stundu apjomā nodrošina zināšanu pilnveides mācības audžuģimenēm un specializētajām audžuģimenēm;</a:t>
            </a:r>
          </a:p>
          <a:p>
            <a:r>
              <a:rPr lang="lv-LV"/>
              <a:t>12.11. nodrošina atlīdzības par specializētās audžuģimenes pienākumu pildīšanu aprēķināšanu un izmaksu un vienreizēju mājokļa iekārtošanas kompensācijas izmaksu specializētajām audžuģimenēm;</a:t>
            </a:r>
          </a:p>
          <a:p>
            <a:r>
              <a:rPr lang="lv-LV"/>
              <a:t>12.12. pēc bāriņtiesas pieprasījuma sniedz informāciju par audžuģimeni vai specializēto audžuģimeni, tai skaitā par bērnu, kā arī par sniegtajiem pakalpojumiem;</a:t>
            </a:r>
          </a:p>
          <a:p>
            <a:r>
              <a:rPr lang="lv-LV"/>
              <a:t>12.13. nodrošina psihologa konsultācijas un atbalsta grupas adoptētājiem, aizbildņiem, </a:t>
            </a:r>
            <a:r>
              <a:rPr lang="lv-LV" err="1"/>
              <a:t>viesģimenēm</a:t>
            </a:r>
            <a:r>
              <a:rPr lang="lv-LV"/>
              <a:t> un pēc bāriņtiesas pieprasījuma sniedz atzinumu;</a:t>
            </a:r>
          </a:p>
          <a:p>
            <a:r>
              <a:rPr lang="lv-LV"/>
              <a:t>12.14. nodrošina sadarbību ar bāriņtiesām, sociālajiem dienestiem, atbalsta centriem un citām iestādēm atbalsta sniegšanā audžuģimenēm un specializētajām audžuģimenēm, tai skaitā ģimenē ievietotajam bērnam;</a:t>
            </a:r>
          </a:p>
          <a:p>
            <a:r>
              <a:rPr lang="lv-LV"/>
              <a:t>12.15. vienas darbdienas laikā sniedz bāriņtiesai informāciju par apstākļiem, kas var būtiski ietekmēt audžuģimenes vai specializētās audžuģimenes darbību vai ievietotā bērna aprūpi;</a:t>
            </a:r>
          </a:p>
          <a:p>
            <a:r>
              <a:rPr lang="lv-LV"/>
              <a:t>12.16. organizē audžuģimenē vai specializētajā audžuģimenē ievietotā bērna saskarsmi ar vecākiem, brāļiem (pusbrāļiem), māsām (pusmāsām), radiniekiem vai bērnam tuvām personām;</a:t>
            </a:r>
          </a:p>
          <a:p>
            <a:r>
              <a:rPr lang="lv-LV"/>
              <a:t>12.17. jebkurā diennakts laikā bāriņtiesai vai policijai sniedz informāciju par krīzes audžuģimenēm, kuras nekavējoties var uzņemt bērnu savā aprūpē.</a:t>
            </a:r>
          </a:p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F4E85-F90D-46CE-8592-2F29237DE440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037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Arī konferencēs, piem. es 2018.g. LM konferencē prezentējām mūsu pieredzi pētījumu veikšanā ar Ģimenes asistenta pētījuma piemēru + ESN Vīnē 2018.gadā par mūsu sociālās uzņēmējdarbības </a:t>
            </a:r>
            <a:r>
              <a:rPr lang="lv-LV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grantu</a:t>
            </a:r>
            <a:r>
              <a:rPr lang="lv-LV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programmu</a:t>
            </a:r>
          </a:p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F4E85-F90D-46CE-8592-2F29237DE440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380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lv-LV" sz="1200" b="1">
                <a:solidFill>
                  <a:schemeClr val="tx1"/>
                </a:solidFill>
                <a:cs typeface="Arial" panose="020B0604020202020204" pitchFamily="34" charset="0"/>
              </a:rPr>
              <a:t>Sociālā inovācija = sociālā investīcija – tāpēc, ka…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200" b="1">
                <a:solidFill>
                  <a:schemeClr val="tx1"/>
                </a:solidFill>
                <a:cs typeface="Arial"/>
              </a:rPr>
              <a:t>Princips - mēs nepazīstam un nelietojam NĒ.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200" b="1">
                <a:solidFill>
                  <a:schemeClr val="tx1"/>
                </a:solidFill>
                <a:cs typeface="Arial"/>
              </a:rPr>
              <a:t>Mēs atzīstam problēmu pastāvēšanu.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200" b="1">
                <a:solidFill>
                  <a:schemeClr val="tx1"/>
                </a:solidFill>
                <a:cs typeface="Arial"/>
              </a:rPr>
              <a:t>Mēs regulāri </a:t>
            </a:r>
            <a:r>
              <a:rPr lang="lv-LV" sz="1200" b="1" err="1">
                <a:solidFill>
                  <a:schemeClr val="tx1"/>
                </a:solidFill>
                <a:cs typeface="Arial"/>
              </a:rPr>
              <a:t>monitorējam</a:t>
            </a:r>
            <a:r>
              <a:rPr lang="lv-LV" sz="1200" b="1">
                <a:solidFill>
                  <a:schemeClr val="tx1"/>
                </a:solidFill>
                <a:cs typeface="Arial"/>
              </a:rPr>
              <a:t> situāciju un </a:t>
            </a:r>
            <a:r>
              <a:rPr lang="lv-LV" sz="1200" b="1" err="1">
                <a:solidFill>
                  <a:schemeClr val="tx1"/>
                </a:solidFill>
                <a:cs typeface="Arial"/>
              </a:rPr>
              <a:t>proaktīvi</a:t>
            </a:r>
            <a:r>
              <a:rPr lang="lv-LV" sz="1200" b="1">
                <a:solidFill>
                  <a:schemeClr val="tx1"/>
                </a:solidFill>
                <a:cs typeface="Arial"/>
              </a:rPr>
              <a:t> identificējam problēmu pazīmes.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100" b="1">
                <a:solidFill>
                  <a:schemeClr val="tx1"/>
                </a:solidFill>
                <a:cs typeface="Arial"/>
              </a:rPr>
              <a:t>Ja ir visiem saprotams un skaidrs mērķis, tad mēs lietojam: kā mēs to varam panākt? </a:t>
            </a:r>
            <a:endParaRPr lang="lv-LV" sz="1200">
              <a:solidFill>
                <a:schemeClr val="tx1"/>
              </a:solidFill>
            </a:endParaRPr>
          </a:p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F4E85-F90D-46CE-8592-2F29237DE440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101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VARAM būtu jāuzņemas </a:t>
            </a:r>
            <a:r>
              <a:rPr lang="lv-LV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pārnozaru</a:t>
            </a:r>
            <a:r>
              <a:rPr lang="lv-LV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jautājumu koordinēšana no pašvaldību interešu pozīcijām </a:t>
            </a:r>
          </a:p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F4E85-F90D-46CE-8592-2F29237DE440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213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CB88E-62C7-4F2E-88A9-7A219A0801E8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31B4FE-0398-4E8B-91B9-DC1026E92BD5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8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05A38-BDF6-4A6C-91AA-25E98E5DA197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0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Virsraksts, satur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F80B0F-0234-4494-A8B6-3095E17426AA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238D1B8D-084D-49CC-909C-4DB4A13F13AA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11F2765D-7C74-465A-8C5E-E162BCCA52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8FF92EBD-E292-472A-9FAC-D2E96A2B47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F4954CD-0E12-4EB1-AFC0-974A306CFB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BF5DA451-5F79-4521-B93B-6317BF2725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0D2C02F-8B58-4406-AF31-DB578876FE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A3192820-2986-4B05-99D9-52BF893FC6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44D82F0-A8C2-4553-BB35-9A3E1444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D90E-A4A8-4399-8CDC-657B80B189A3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CD68FA-ED8F-451F-82D7-4085BDAE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2F61FC7-4FB1-4164-9590-C2C66DA2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885AD-0922-48DD-A10E-EFF575DA985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7609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B999-7A49-4451-9FCF-9DC87B3B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3DA-870B-428C-A966-9C96C55F4F12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9FEC2-E155-4D81-BDC5-5F3907DC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9712-8379-4F5B-A333-FCF2C604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1642-001B-4753-886F-A40A17BE67C6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26441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86E85B38-E11F-4481-AC19-EA2FE45DBCF9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A3CF9F69-CADF-4773-B2F8-EA05A668BDE4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9" tIns="45710" rIns="91419" bIns="45710"/>
          <a:lstStyle/>
          <a:p>
            <a:endParaRPr lang="lv-LV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444CDAAC-9B7B-4B7D-9274-50091EC4BF2F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3550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9" tIns="45710" rIns="91419" bIns="45710"/>
          <a:lstStyle/>
          <a:p>
            <a:endParaRPr lang="lv-LV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724C4EBF-E543-4952-B4F9-48D1C5A7E4FC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9" tIns="45710" rIns="91419" bIns="45710"/>
          <a:lstStyle/>
          <a:p>
            <a:endParaRPr lang="lv-LV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E6CFD473-4875-4E1A-B9AE-92A867A37642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9" tIns="45710" rIns="91419" bIns="45710"/>
          <a:lstStyle/>
          <a:p>
            <a:endParaRPr lang="lv-LV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D6A151EB-2BB6-4981-8C9C-CE018AD1BAF2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9" tIns="45710" rIns="91419" bIns="45710"/>
          <a:lstStyle/>
          <a:p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F6E1A78-2EB2-414C-8BAE-A3C4A429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6B15-C69C-404C-BA5C-3CE2BF9BDC3C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15B4CA2-58AC-4C0A-BC84-670063D4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2F1408-89CE-4B45-AE2A-CC4986D3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105D6-B99F-4418-8BE4-18F1A9F033F8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27425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39766-592A-4630-8301-367C635F7F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52FF-48D1-4B9D-A14C-207B11541731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44BB2-BA04-4B20-AC78-B83ADFBAD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A2C7F-2D37-4150-9CAF-BD77994BEF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865AB6C-62D9-493D-A1B9-70060C720D32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1992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095" indent="0">
              <a:buNone/>
              <a:defRPr sz="2000" b="1"/>
            </a:lvl2pPr>
            <a:lvl3pPr marL="914189" indent="0">
              <a:buNone/>
              <a:defRPr sz="1800" b="1"/>
            </a:lvl3pPr>
            <a:lvl4pPr marL="1371284" indent="0">
              <a:buNone/>
              <a:defRPr sz="1600" b="1"/>
            </a:lvl4pPr>
            <a:lvl5pPr marL="1828378" indent="0">
              <a:buNone/>
              <a:defRPr sz="1600" b="1"/>
            </a:lvl5pPr>
            <a:lvl6pPr marL="2285473" indent="0">
              <a:buNone/>
              <a:defRPr sz="1600" b="1"/>
            </a:lvl6pPr>
            <a:lvl7pPr marL="2742568" indent="0">
              <a:buNone/>
              <a:defRPr sz="1600" b="1"/>
            </a:lvl7pPr>
            <a:lvl8pPr marL="3199662" indent="0">
              <a:buNone/>
              <a:defRPr sz="1600" b="1"/>
            </a:lvl8pPr>
            <a:lvl9pPr marL="3656757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095" indent="0">
              <a:buNone/>
              <a:defRPr sz="2000" b="1"/>
            </a:lvl2pPr>
            <a:lvl3pPr marL="914189" indent="0">
              <a:buNone/>
              <a:defRPr sz="1800" b="1"/>
            </a:lvl3pPr>
            <a:lvl4pPr marL="1371284" indent="0">
              <a:buNone/>
              <a:defRPr sz="1600" b="1"/>
            </a:lvl4pPr>
            <a:lvl5pPr marL="1828378" indent="0">
              <a:buNone/>
              <a:defRPr sz="1600" b="1"/>
            </a:lvl5pPr>
            <a:lvl6pPr marL="2285473" indent="0">
              <a:buNone/>
              <a:defRPr sz="1600" b="1"/>
            </a:lvl6pPr>
            <a:lvl7pPr marL="2742568" indent="0">
              <a:buNone/>
              <a:defRPr sz="1600" b="1"/>
            </a:lvl7pPr>
            <a:lvl8pPr marL="3199662" indent="0">
              <a:buNone/>
              <a:defRPr sz="1600" b="1"/>
            </a:lvl8pPr>
            <a:lvl9pPr marL="3656757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9F08B-D890-4B6C-B078-A6D2A06F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1A6D-ED7C-49AC-A2D1-411326A2429D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465ED-1CA2-46F2-977F-F5CB4362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F03B3-AB78-4328-82F3-828129EE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3C650-B8A7-4929-BB32-AC12D12DB59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49041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6DEE3-DE12-4DF2-A6E4-31708B55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D900-8FFB-4F33-9100-75632B891BB7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97E63-7BAF-4CDF-9E8D-1D6C0E3E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1590B-33D8-4B7A-8295-0890B01B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717E9-09FD-4340-A678-7B9EFCDB5DBE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7787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38572055-FAFF-428F-A4BF-8FAE316BBEE5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003D64A-E741-4947-9B68-679EDB2A9F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8CBAA2B-40A4-467F-9ED2-186040D37D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80924070-8609-4D42-B648-5D9F68E91B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03BC20A7-F6B9-4D53-9A44-DE3FB91B1D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AD68D618-53EE-4F11-870E-1E61DD35F9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6905CA82-B7A2-40F3-96D5-C6DB90914A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E7A36A8-7018-41B5-8826-D942E98E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AE19-C160-4E95-8000-1D944E8A57B1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67352DA-E441-4D48-871B-4C1105A2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F1A008B-6D28-4243-8FAB-AAC209BA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30D36-C182-43F3-A40E-F8F7846B92B6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64336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91CB4-0C45-4BB3-A913-77A54AF14249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2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CB1AB22-E3C2-4F97-B0BE-F1CCE8AEB759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E01D5155-D520-48D1-9A63-4B36A308F8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8BD32F7-7DF8-4401-BF57-F5C6BCCCD0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9D5997FE-FC5C-48B9-B0D6-5620A77113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0603280-887E-4EFE-83DE-7443DCB2BE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659C5170-DD3A-4F57-91F4-08C68E7B0D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FDEDD722-B508-41B3-8779-D04D80BA66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095" indent="0">
              <a:buNone/>
              <a:defRPr sz="1200"/>
            </a:lvl2pPr>
            <a:lvl3pPr marL="914189" indent="0">
              <a:buNone/>
              <a:defRPr sz="1000"/>
            </a:lvl3pPr>
            <a:lvl4pPr marL="1371284" indent="0">
              <a:buNone/>
              <a:defRPr sz="900"/>
            </a:lvl4pPr>
            <a:lvl5pPr marL="1828378" indent="0">
              <a:buNone/>
              <a:defRPr sz="900"/>
            </a:lvl5pPr>
            <a:lvl6pPr marL="2285473" indent="0">
              <a:buNone/>
              <a:defRPr sz="900"/>
            </a:lvl6pPr>
            <a:lvl7pPr marL="2742568" indent="0">
              <a:buNone/>
              <a:defRPr sz="900"/>
            </a:lvl7pPr>
            <a:lvl8pPr marL="3199662" indent="0">
              <a:buNone/>
              <a:defRPr sz="900"/>
            </a:lvl8pPr>
            <a:lvl9pPr marL="3656757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E43D953-5D28-4B14-A8E6-DE6E37A5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73BF2-B603-45FF-9430-51EB0ED76FBD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2E941D2-EE8E-4869-BD9E-BF297B0A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DA2255F-D3D8-419A-8B24-2348F809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FE18E-E695-4DB5-8C61-8737A54E28D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75759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747654F-F4F0-43DF-90F3-8B574D026661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C26105AF-3A1A-42DB-B0D4-7C4FA64EC1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BE77B6C9-22D2-4918-A0CC-1ECA5DB940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C8DF3592-E401-4D7E-9BE9-01B887E593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60F65A49-3B06-42BD-927C-C9CCF53FCF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FB84388-3AA8-453F-80CD-1D248F8797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 useBgFill="1">
          <p:nvSpPr>
            <p:cNvPr id="11" name="Freeform 20">
              <a:extLst>
                <a:ext uri="{FF2B5EF4-FFF2-40B4-BE49-F238E27FC236}">
                  <a16:creationId xmlns:a16="http://schemas.microsoft.com/office/drawing/2014/main" id="{980C397E-C847-4173-9A07-3E5A6844CB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095" indent="0">
              <a:buNone/>
              <a:defRPr sz="1200"/>
            </a:lvl2pPr>
            <a:lvl3pPr marL="914189" indent="0">
              <a:buNone/>
              <a:defRPr sz="1000"/>
            </a:lvl3pPr>
            <a:lvl4pPr marL="1371284" indent="0">
              <a:buNone/>
              <a:defRPr sz="900"/>
            </a:lvl4pPr>
            <a:lvl5pPr marL="1828378" indent="0">
              <a:buNone/>
              <a:defRPr sz="900"/>
            </a:lvl5pPr>
            <a:lvl6pPr marL="2285473" indent="0">
              <a:buNone/>
              <a:defRPr sz="900"/>
            </a:lvl6pPr>
            <a:lvl7pPr marL="2742568" indent="0">
              <a:buNone/>
              <a:defRPr sz="900"/>
            </a:lvl7pPr>
            <a:lvl8pPr marL="3199662" indent="0">
              <a:buNone/>
              <a:defRPr sz="900"/>
            </a:lvl8pPr>
            <a:lvl9pPr marL="3656757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095" indent="0">
              <a:buNone/>
              <a:defRPr sz="2800"/>
            </a:lvl2pPr>
            <a:lvl3pPr marL="914189" indent="0">
              <a:buNone/>
              <a:defRPr sz="2400"/>
            </a:lvl3pPr>
            <a:lvl4pPr marL="1371284" indent="0">
              <a:buNone/>
              <a:defRPr sz="2000"/>
            </a:lvl4pPr>
            <a:lvl5pPr marL="1828378" indent="0">
              <a:buNone/>
              <a:defRPr sz="2000"/>
            </a:lvl5pPr>
            <a:lvl6pPr marL="2285473" indent="0">
              <a:buNone/>
              <a:defRPr sz="2000"/>
            </a:lvl6pPr>
            <a:lvl7pPr marL="2742568" indent="0">
              <a:buNone/>
              <a:defRPr sz="2000"/>
            </a:lvl7pPr>
            <a:lvl8pPr marL="3199662" indent="0">
              <a:buNone/>
              <a:defRPr sz="2000"/>
            </a:lvl8pPr>
            <a:lvl9pPr marL="3656757" indent="0">
              <a:buNone/>
              <a:defRPr sz="2000"/>
            </a:lvl9pPr>
          </a:lstStyle>
          <a:p>
            <a:pPr lvl="0"/>
            <a:r>
              <a:rPr lang="lv-LV" noProof="0"/>
              <a:t>Noklikšķiniet uz attēla ikonas</a:t>
            </a:r>
            <a:endParaRPr lang="en-US" noProof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D52B45B-2513-4151-998E-EC963216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45B5-11AB-4D35-B8D4-94BCC94A7F12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2E0DE9F-B87C-4E31-B9FE-CEA16087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2BB59AA-52C5-4858-95B0-79E0533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25B63-8D9F-445B-AA38-242923C68DA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64184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AB550-5BD7-463C-A508-E79F96B2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5067-2210-4082-A202-619E06AD3108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A963-42E7-48FE-8B74-09A9363A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57C92-6FF2-4B68-8AA3-58337A22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F6544-4E65-4B8E-8345-5996FA693E6D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211228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FC197AE6-9495-46A4-BD05-18B069CDA093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F93895A9-6824-474D-8ACC-0F0F5EEEC9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69ACD8A-ABAD-4F65-87B3-5A3B8E637D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2DBA426-8CE7-4B16-880A-A2B43C035B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3472945F-E709-4930-A78C-5A753FEDB4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94BC593-4EBC-40A6-893F-75B7142E3D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AE2D9FBB-A47D-469D-BF98-04CC0AA2C3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21661C-7DC7-451E-A227-E10057E3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F803-DF38-410B-B9EA-0321D14F1B49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B1250B6-3692-43A8-8B63-E4E16517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8AAB049-644F-4A60-9082-EFE038D7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5ABBB-F9FD-4841-85D8-91F47F79DE9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0469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Virsraksts un 2 saturi virs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59637554-E7C3-43DC-87F4-A232B819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C5D8-1772-4B8C-89CB-B343D3320F3F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7" name="Kājenes vietturis 6">
            <a:extLst>
              <a:ext uri="{FF2B5EF4-FFF2-40B4-BE49-F238E27FC236}">
                <a16:creationId xmlns:a16="http://schemas.microsoft.com/office/drawing/2014/main" id="{8306D4DD-84F2-4B1E-A049-83612A87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C718A1C7-2B52-4FCA-BC68-41A6D027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0CB7C8-7FF5-46EF-AD5F-BBF90A47946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04282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D2FF62-834B-4854-8EAE-F57C0484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2BFB-A868-4364-89BC-63E1D0A81F5C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018E11-11ED-413F-BFEA-CB64B640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0A405E-67EB-4674-8C03-B885179B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C9B83-FC57-4612-BBC1-DB69ECC4EAFE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5994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9" tIns="45710" rIns="91419" bIns="45710"/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3550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9" tIns="45710" rIns="91419" bIns="45710"/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9" tIns="45710" rIns="91419" bIns="45710"/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9" tIns="45710" rIns="91419" bIns="45710"/>
          <a:lstStyle/>
          <a:p>
            <a:endParaRPr lang="lv-LV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9" tIns="45710" rIns="91419" bIns="45710"/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778AD-3CA2-4397-9ADE-F6587F362ED9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86260BB-EAB4-41EC-A6D3-0D5B1D8982FA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2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095" indent="0">
              <a:buNone/>
              <a:defRPr sz="2000" b="1"/>
            </a:lvl2pPr>
            <a:lvl3pPr marL="914189" indent="0">
              <a:buNone/>
              <a:defRPr sz="1800" b="1"/>
            </a:lvl3pPr>
            <a:lvl4pPr marL="1371284" indent="0">
              <a:buNone/>
              <a:defRPr sz="1600" b="1"/>
            </a:lvl4pPr>
            <a:lvl5pPr marL="1828378" indent="0">
              <a:buNone/>
              <a:defRPr sz="1600" b="1"/>
            </a:lvl5pPr>
            <a:lvl6pPr marL="2285473" indent="0">
              <a:buNone/>
              <a:defRPr sz="1600" b="1"/>
            </a:lvl6pPr>
            <a:lvl7pPr marL="2742568" indent="0">
              <a:buNone/>
              <a:defRPr sz="1600" b="1"/>
            </a:lvl7pPr>
            <a:lvl8pPr marL="3199662" indent="0">
              <a:buNone/>
              <a:defRPr sz="1600" b="1"/>
            </a:lvl8pPr>
            <a:lvl9pPr marL="3656757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095" indent="0">
              <a:buNone/>
              <a:defRPr sz="2000" b="1"/>
            </a:lvl2pPr>
            <a:lvl3pPr marL="914189" indent="0">
              <a:buNone/>
              <a:defRPr sz="1800" b="1"/>
            </a:lvl3pPr>
            <a:lvl4pPr marL="1371284" indent="0">
              <a:buNone/>
              <a:defRPr sz="1600" b="1"/>
            </a:lvl4pPr>
            <a:lvl5pPr marL="1828378" indent="0">
              <a:buNone/>
              <a:defRPr sz="1600" b="1"/>
            </a:lvl5pPr>
            <a:lvl6pPr marL="2285473" indent="0">
              <a:buNone/>
              <a:defRPr sz="1600" b="1"/>
            </a:lvl6pPr>
            <a:lvl7pPr marL="2742568" indent="0">
              <a:buNone/>
              <a:defRPr sz="1600" b="1"/>
            </a:lvl7pPr>
            <a:lvl8pPr marL="3199662" indent="0">
              <a:buNone/>
              <a:defRPr sz="1600" b="1"/>
            </a:lvl8pPr>
            <a:lvl9pPr marL="3656757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569F1-BEF0-425B-8831-37CC28140F62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1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834EA-CBEE-4A3B-B208-8709168BE07E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3116-915F-422D-974C-0C9A9F3B815A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8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095" indent="0">
              <a:buNone/>
              <a:defRPr sz="1200"/>
            </a:lvl2pPr>
            <a:lvl3pPr marL="914189" indent="0">
              <a:buNone/>
              <a:defRPr sz="1000"/>
            </a:lvl3pPr>
            <a:lvl4pPr marL="1371284" indent="0">
              <a:buNone/>
              <a:defRPr sz="900"/>
            </a:lvl4pPr>
            <a:lvl5pPr marL="1828378" indent="0">
              <a:buNone/>
              <a:defRPr sz="900"/>
            </a:lvl5pPr>
            <a:lvl6pPr marL="2285473" indent="0">
              <a:buNone/>
              <a:defRPr sz="900"/>
            </a:lvl6pPr>
            <a:lvl7pPr marL="2742568" indent="0">
              <a:buNone/>
              <a:defRPr sz="900"/>
            </a:lvl7pPr>
            <a:lvl8pPr marL="3199662" indent="0">
              <a:buNone/>
              <a:defRPr sz="900"/>
            </a:lvl8pPr>
            <a:lvl9pPr marL="3656757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285B77-77EC-4870-B190-CE0F0CC05FC5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095" indent="0">
              <a:buNone/>
              <a:defRPr sz="1200"/>
            </a:lvl2pPr>
            <a:lvl3pPr marL="914189" indent="0">
              <a:buNone/>
              <a:defRPr sz="1000"/>
            </a:lvl3pPr>
            <a:lvl4pPr marL="1371284" indent="0">
              <a:buNone/>
              <a:defRPr sz="900"/>
            </a:lvl4pPr>
            <a:lvl5pPr marL="1828378" indent="0">
              <a:buNone/>
              <a:defRPr sz="900"/>
            </a:lvl5pPr>
            <a:lvl6pPr marL="2285473" indent="0">
              <a:buNone/>
              <a:defRPr sz="900"/>
            </a:lvl6pPr>
            <a:lvl7pPr marL="2742568" indent="0">
              <a:buNone/>
              <a:defRPr sz="900"/>
            </a:lvl7pPr>
            <a:lvl8pPr marL="3199662" indent="0">
              <a:buNone/>
              <a:defRPr sz="900"/>
            </a:lvl8pPr>
            <a:lvl9pPr marL="3656757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095" indent="0">
              <a:buNone/>
              <a:defRPr sz="2800"/>
            </a:lvl2pPr>
            <a:lvl3pPr marL="914189" indent="0">
              <a:buNone/>
              <a:defRPr sz="2400"/>
            </a:lvl3pPr>
            <a:lvl4pPr marL="1371284" indent="0">
              <a:buNone/>
              <a:defRPr sz="2000"/>
            </a:lvl4pPr>
            <a:lvl5pPr marL="1828378" indent="0">
              <a:buNone/>
              <a:defRPr sz="2000"/>
            </a:lvl5pPr>
            <a:lvl6pPr marL="2285473" indent="0">
              <a:buNone/>
              <a:defRPr sz="2000"/>
            </a:lvl6pPr>
            <a:lvl7pPr marL="2742568" indent="0">
              <a:buNone/>
              <a:defRPr sz="2000"/>
            </a:lvl7pPr>
            <a:lvl8pPr marL="3199662" indent="0">
              <a:buNone/>
              <a:defRPr sz="2000"/>
            </a:lvl8pPr>
            <a:lvl9pPr marL="3656757" indent="0">
              <a:buNone/>
              <a:defRPr sz="2000"/>
            </a:lvl9pPr>
          </a:lstStyle>
          <a:p>
            <a:pPr lvl="0"/>
            <a:r>
              <a:rPr lang="lv-LV" noProof="0"/>
              <a:t>Noklikšķiniet uz attēla ikonas</a:t>
            </a:r>
            <a:endParaRPr lang="en-US"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6DFA3-0683-42B7-88D2-21A4C11EC808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0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87000"/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fld id="{E0105EC6-481C-44BF-9623-C9BF5F2564FD}" type="datetime1">
              <a:rPr lang="lv-LV" smtClean="0">
                <a:solidFill>
                  <a:srgbClr val="4E5B6F"/>
                </a:solidFill>
              </a:rPr>
              <a:t>08.03.2021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r>
              <a:rPr lang="lv-LV">
                <a:solidFill>
                  <a:srgbClr val="4E5B6F"/>
                </a:solidFill>
              </a:rPr>
              <a:t>Sociālie pabalsti un sociālie pakalpojumi Rīgā 2015.gadā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fld id="{6F1D54C7-5A96-4F63-9844-FCB743DEC052}" type="slidenum">
              <a:rPr lang="lv-LV" smtClean="0">
                <a:solidFill>
                  <a:srgbClr val="4E5B6F"/>
                </a:solidFill>
              </a:rPr>
              <a:pPr/>
              <a:t>‹#›</a:t>
            </a:fld>
            <a:endParaRPr lang="lv-LV">
              <a:solidFill>
                <a:srgbClr val="4E5B6F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4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ctr" defTabSz="912813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4675" indent="-27305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75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669" indent="-228547" algn="l" defTabSz="914189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635" indent="-228547" algn="l" defTabSz="914189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2601" indent="-228547" algn="l" defTabSz="914189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2568" indent="-228547" algn="l" defTabSz="914189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9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4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8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3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8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2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7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25C3079-70C0-45A1-AD6B-92D8174EB112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 defTabSz="914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6EB04AFE-EC50-499B-9839-EE07C8BC01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1C9E5A86-CD2C-4855-9557-2E668D6A6F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FB65A019-FA1E-4748-A9DD-58AC39DBA2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576C378A-E7C5-4567-AAA1-953465DD94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8E728168-F1D6-4762-9F49-5B8E0C4EE1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926950C5-4AD2-43A1-8E81-377825C852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6A41845-E28E-47B0-963F-3755DF624B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Rediģēt šablona virsraksta stilu</a:t>
            </a:r>
            <a:endParaRPr lang="en-US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82EA2-CA19-4C97-948B-8DDC0FAA2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EA639E48-259A-4F36-BC8B-9D0B79EBAC6E}" type="datetimeFigureOut">
              <a:rPr lang="lv-LV"/>
              <a:pPr>
                <a:defRPr/>
              </a:pPr>
              <a:t>08.03.2021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68C9C-52D4-42B5-8D28-ADA98E0B8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74D6-DF74-4821-9032-3DD6BFF5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fld id="{8B97638D-60D3-44F6-811C-23621F61F105}" type="slidenum">
              <a:rPr lang="lv-LV" altLang="lv-LV"/>
              <a:pPr/>
              <a:t>‹#›</a:t>
            </a:fld>
            <a:endParaRPr lang="lv-LV" altLang="lv-LV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B769C65F-AD68-452F-A73B-1D22B79E18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Rediģēt šablona teksta stilus</a:t>
            </a:r>
          </a:p>
          <a:p>
            <a:pPr lvl="1"/>
            <a:r>
              <a:rPr lang="lv-LV" altLang="lv-LV"/>
              <a:t>Otrais līmenis</a:t>
            </a:r>
          </a:p>
          <a:p>
            <a:pPr lvl="2"/>
            <a:r>
              <a:rPr lang="lv-LV" altLang="lv-LV"/>
              <a:t>Trešais līmenis</a:t>
            </a:r>
          </a:p>
          <a:p>
            <a:pPr lvl="3"/>
            <a:r>
              <a:rPr lang="lv-LV" altLang="lv-LV"/>
              <a:t>Ceturtais līmenis</a:t>
            </a:r>
          </a:p>
          <a:p>
            <a:pPr lvl="4"/>
            <a:r>
              <a:rPr lang="lv-LV" altLang="lv-LV"/>
              <a:t>Piektais līmenis</a:t>
            </a:r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5593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4675" indent="-273050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75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669" indent="-228547" algn="l" defTabSz="914189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635" indent="-228547" algn="l" defTabSz="914189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2601" indent="-228547" algn="l" defTabSz="914189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2568" indent="-228547" algn="l" defTabSz="914189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9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4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8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3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8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2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7" algn="l" defTabSz="914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1115616" y="3861048"/>
            <a:ext cx="7408862" cy="1944216"/>
          </a:xfrm>
        </p:spPr>
        <p:txBody>
          <a:bodyPr/>
          <a:lstStyle/>
          <a:p>
            <a:pPr marL="0" indent="0" algn="r">
              <a:buNone/>
            </a:pPr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Rīgas domes </a:t>
            </a:r>
            <a:endParaRPr lang="lv-LV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Labklājības departamenta</a:t>
            </a:r>
          </a:p>
          <a:p>
            <a:pPr marL="0" indent="0" algn="r">
              <a:buNone/>
            </a:pPr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Sociālās pārvaldes priekšnieks </a:t>
            </a:r>
            <a:endParaRPr lang="lv-LV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         Mārtiņš Moors</a:t>
            </a:r>
          </a:p>
          <a:p>
            <a:pPr marL="0" indent="0" algn="r">
              <a:buNone/>
            </a:pPr>
            <a:endParaRPr lang="lv-LV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sz="2000" b="1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05.03.2021.</a:t>
            </a:r>
            <a:endParaRPr lang="lv-LV" sz="2000" b="1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952328"/>
          </a:xfrm>
        </p:spPr>
        <p:txBody>
          <a:bodyPr/>
          <a:lstStyle/>
          <a:p>
            <a:r>
              <a:rPr lang="lv-LV" altLang="lv-LV" sz="3600" b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Rīga - sociālo inovāciju galvaspilsēta</a:t>
            </a:r>
            <a:endParaRPr lang="lv-LV" sz="60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2E72ED84-AB7D-4A81-BE8E-AEA9BEED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69" y="1661824"/>
            <a:ext cx="7408862" cy="3869980"/>
          </a:xfrm>
        </p:spPr>
        <p:txBody>
          <a:bodyPr/>
          <a:lstStyle/>
          <a:p>
            <a:pPr marL="0" indent="0">
              <a:buNone/>
            </a:pP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2021.gadā plānots:</a:t>
            </a:r>
          </a:p>
          <a:p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E-deklarācija sociālās palīdzības saņemšanai</a:t>
            </a:r>
            <a:endParaRPr lang="lv-LV">
              <a:solidFill>
                <a:schemeClr val="tx1"/>
              </a:solidFill>
            </a:endParaRPr>
          </a:p>
          <a:p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Klientu monitoringa sistēmas ieviešana Rīgas sociālās aprūpes centros. </a:t>
            </a:r>
          </a:p>
          <a:p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Turpināt </a:t>
            </a:r>
            <a:r>
              <a:rPr lang="lv-LV">
                <a:solidFill>
                  <a:schemeClr val="tx1"/>
                </a:solidFill>
                <a:cs typeface="Times New Roman"/>
              </a:rPr>
              <a:t>pētījumos balstītu sociālo pakalpojumu izveidi (Rīga praktizē kopš 2017.gada) - Atbalsta personas pakalpojums ģimenēm ar bērnu ar funkcionāliem traucējumiem</a:t>
            </a:r>
            <a:endParaRPr lang="lv-LV">
              <a:solidFill>
                <a:schemeClr val="tx1"/>
              </a:solidFill>
            </a:endParaRPr>
          </a:p>
          <a:p>
            <a:r>
              <a:rPr lang="lv-LV">
                <a:solidFill>
                  <a:schemeClr val="tx1"/>
                </a:solidFill>
                <a:cs typeface="Times New Roman"/>
              </a:rPr>
              <a:t>Aprūpes dzīvesvietā paliatīviem klientiem risinājuma izstrāde un aprobācija</a:t>
            </a:r>
          </a:p>
          <a:p>
            <a:endParaRPr lang="lv-LV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FD98C88-0AC6-4D25-BA7B-BF4D69DB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>
                <a:solidFill>
                  <a:schemeClr val="tx1"/>
                </a:solidFill>
                <a:cs typeface="Times New Roman"/>
              </a:rPr>
              <a:t>Inovācijas tuvākajā laikā</a:t>
            </a:r>
          </a:p>
        </p:txBody>
      </p:sp>
    </p:spTree>
    <p:extLst>
      <p:ext uri="{BB962C8B-B14F-4D97-AF65-F5344CB8AC3E}">
        <p14:creationId xmlns:p14="http://schemas.microsoft.com/office/powerpoint/2010/main" val="411645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CB5D2E01-8A64-458B-BFC9-C2E19428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"Vislabākā kritika ir praktizēt labo." /</a:t>
            </a:r>
            <a:r>
              <a:rPr lang="lv-LV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R.Rors</a:t>
            </a:r>
            <a:r>
              <a:rPr lang="lv-LV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endParaRPr lang="lv-LV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BA434654-7D3F-4DA9-BB2F-6BCF86DD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905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120476C-530E-4E42-9ADB-6886EE7C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Sociālo inovāciju nozīme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4F972BC-C5EB-47A8-B01A-06E40985CE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6149" y="1504060"/>
            <a:ext cx="4152698" cy="46224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lv-LV" sz="17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Sociālās inovācijas ir :</a:t>
            </a:r>
            <a:endParaRPr lang="lv-LV" sz="1700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aktivitātes, kas ir vērstas uz centieniem izmainīt/ pārveidot veidu, kā tiek risinātas sociālās problēmas, radītas  preces un veidoti pakalpojumi.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Sociālās inovācijas primāri ir vērstas uz sociālo rezultātu uzlabošanu un sabiedriskās vērtības radīšanu.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Inovācija nav tas pats, kas izgudrojums, jo inovācijai nav obligāti jābūt kaut kam jaunam, kas nekur vēl nav ticis lietots. Bet tai ir jābūt jaunai konkrētajā (vietējā) situācijā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Inovācijas nav vienkārši idejas, jo tās ir darboties spējīgas un ir ieviestas.</a:t>
            </a:r>
            <a:endParaRPr lang="lv-LV" sz="17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lv-LV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lv-LV" sz="110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lv-LV" sz="11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Cels, S., </a:t>
            </a:r>
            <a:r>
              <a:rPr lang="lv-LV" sz="1100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Jong</a:t>
            </a:r>
            <a:r>
              <a:rPr lang="lv-LV" sz="11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, J. D., &amp; </a:t>
            </a:r>
            <a:r>
              <a:rPr lang="lv-LV" sz="1100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Nauta</a:t>
            </a:r>
            <a:r>
              <a:rPr lang="lv-LV" sz="11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, F. (2012).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Agents</a:t>
            </a:r>
            <a:r>
              <a:rPr lang="lv-LV" sz="1100" i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of</a:t>
            </a:r>
            <a:r>
              <a:rPr lang="lv-LV" sz="1100" i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change</a:t>
            </a:r>
            <a:r>
              <a:rPr lang="lv-LV" sz="1100" i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: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Strategy</a:t>
            </a:r>
            <a:r>
              <a:rPr lang="lv-LV" sz="1100" i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and</a:t>
            </a:r>
            <a:r>
              <a:rPr lang="lv-LV" sz="1100" i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tactics</a:t>
            </a:r>
            <a:r>
              <a:rPr lang="lv-LV" sz="1100" i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for</a:t>
            </a:r>
            <a:r>
              <a:rPr lang="lv-LV" sz="1100" i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social</a:t>
            </a:r>
            <a:r>
              <a:rPr lang="lv-LV" sz="1100" i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i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innovation</a:t>
            </a:r>
            <a:r>
              <a:rPr lang="lv-LV" sz="11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. </a:t>
            </a:r>
            <a:r>
              <a:rPr lang="lv-LV" sz="1100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Washington</a:t>
            </a:r>
            <a:r>
              <a:rPr lang="lv-LV" sz="11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, D.C.: </a:t>
            </a:r>
            <a:r>
              <a:rPr lang="lv-LV" sz="1100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Brookings</a:t>
            </a:r>
            <a:r>
              <a:rPr lang="lv-LV" sz="11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Institution</a:t>
            </a:r>
            <a:r>
              <a:rPr lang="lv-LV" sz="11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lv-LV" sz="1100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Press</a:t>
            </a:r>
            <a:r>
              <a:rPr lang="lv-LV" sz="11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. )</a:t>
            </a:r>
          </a:p>
          <a:p>
            <a:endParaRPr lang="lv-LV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FD4CE18-4F32-4091-90DE-859103D9DC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1586686"/>
            <a:ext cx="3822192" cy="4539794"/>
          </a:xfrm>
        </p:spPr>
        <p:txBody>
          <a:bodyPr/>
          <a:lstStyle/>
          <a:p>
            <a:pPr marL="0" indent="0">
              <a:buNone/>
            </a:pPr>
            <a:endParaRPr lang="lv-LV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lv-LV" b="1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V.Kleinbergs</a:t>
            </a:r>
            <a:br>
              <a:rPr lang="lv-LV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lv-LV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RD Sociālo jautājumu komitejas </a:t>
            </a:r>
            <a:br>
              <a:rPr lang="lv-LV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lv-LV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priekšsēdētājs</a:t>
            </a:r>
            <a:endParaRPr lang="lv-LV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lv-LV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61845-93F5-43CA-BBA9-1FA6EFC3CAA1}"/>
              </a:ext>
            </a:extLst>
          </p:cNvPr>
          <p:cNvSpPr txBox="1"/>
          <p:nvPr/>
        </p:nvSpPr>
        <p:spPr>
          <a:xfrm>
            <a:off x="107504" y="6392214"/>
            <a:ext cx="79208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lv-LV" sz="1400">
              <a:solidFill>
                <a:schemeClr val="tx2">
                  <a:lumMod val="75000"/>
                </a:schemeClr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96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E2EB2D-C168-48B2-AFE6-4E75EE92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z="3600" b="1" err="1">
                <a:solidFill>
                  <a:schemeClr val="tx1"/>
                </a:solidFill>
                <a:cs typeface="Times New Roman"/>
              </a:rPr>
              <a:t>Kā</a:t>
            </a:r>
            <a:r>
              <a:rPr lang="en-US" sz="3600" b="1">
                <a:solidFill>
                  <a:schemeClr val="tx1"/>
                </a:solidFill>
                <a:cs typeface="Times New Roman"/>
              </a:rPr>
              <a:t> top </a:t>
            </a:r>
            <a:r>
              <a:rPr lang="en-US" sz="3600" b="1" err="1">
                <a:solidFill>
                  <a:schemeClr val="tx1"/>
                </a:solidFill>
                <a:cs typeface="Times New Roman"/>
              </a:rPr>
              <a:t>inovācijas</a:t>
            </a:r>
            <a:r>
              <a:rPr lang="en-US" sz="36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3600" b="1" err="1">
                <a:solidFill>
                  <a:schemeClr val="tx1"/>
                </a:solidFill>
                <a:cs typeface="Times New Roman"/>
              </a:rPr>
              <a:t>sociālajā</a:t>
            </a:r>
            <a:r>
              <a:rPr lang="en-US" sz="36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3600" b="1" err="1">
                <a:solidFill>
                  <a:schemeClr val="tx1"/>
                </a:solidFill>
                <a:cs typeface="Times New Roman"/>
              </a:rPr>
              <a:t>jomā</a:t>
            </a:r>
            <a:r>
              <a:rPr lang="en-US" sz="3600" b="1">
                <a:solidFill>
                  <a:schemeClr val="tx1"/>
                </a:solidFill>
                <a:cs typeface="Times New Roman"/>
              </a:rPr>
              <a:t>:</a:t>
            </a:r>
          </a:p>
        </p:txBody>
      </p:sp>
      <p:pic>
        <p:nvPicPr>
          <p:cNvPr id="2" name="Attēls 2">
            <a:extLst>
              <a:ext uri="{FF2B5EF4-FFF2-40B4-BE49-F238E27FC236}">
                <a16:creationId xmlns:a16="http://schemas.microsoft.com/office/drawing/2014/main" id="{6F9424B1-868E-4868-8DDD-B789DEA1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4" y="2008515"/>
            <a:ext cx="5974976" cy="3356441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AE9C7A-1008-4747-A69B-0A891CA9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 sz="2000">
                <a:solidFill>
                  <a:srgbClr val="FFFFFF"/>
                </a:solidFill>
                <a:latin typeface="+mj-lt"/>
                <a:ea typeface="+mj-ea"/>
                <a:cs typeface="Times New Roman"/>
              </a:rPr>
              <a:t>Cer </a:t>
            </a:r>
            <a:r>
              <a:rPr lang="en-US" sz="2000" err="1">
                <a:solidFill>
                  <a:srgbClr val="FFFFFF"/>
                </a:solidFill>
                <a:latin typeface="+mj-lt"/>
                <a:ea typeface="+mj-ea"/>
                <a:cs typeface="Times New Roman"/>
              </a:rPr>
              <a:t>uz</a:t>
            </a:r>
            <a:r>
              <a:rPr lang="en-US" sz="2000">
                <a:solidFill>
                  <a:srgbClr val="FFFFFF"/>
                </a:solidFill>
                <a:latin typeface="+mj-lt"/>
                <a:ea typeface="+mj-ea"/>
                <a:cs typeface="Times New Roman"/>
              </a:rPr>
              <a:t> : </a:t>
            </a:r>
          </a:p>
        </p:txBody>
      </p:sp>
      <p:pic>
        <p:nvPicPr>
          <p:cNvPr id="3" name="Attēls 3" descr="Attēls, kurā ir teksts, zīmējums&#10;&#10;Apraksts ģenerēts automātiski">
            <a:extLst>
              <a:ext uri="{FF2B5EF4-FFF2-40B4-BE49-F238E27FC236}">
                <a16:creationId xmlns:a16="http://schemas.microsoft.com/office/drawing/2014/main" id="{E854AFEA-6864-49DD-84AE-E831232B7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63" y="2008095"/>
            <a:ext cx="2726390" cy="3056963"/>
          </a:xfrm>
          <a:prstGeom prst="rect">
            <a:avLst/>
          </a:prstGeom>
        </p:spPr>
      </p:pic>
      <p:pic>
        <p:nvPicPr>
          <p:cNvPr id="4" name="Attēls 4">
            <a:extLst>
              <a:ext uri="{FF2B5EF4-FFF2-40B4-BE49-F238E27FC236}">
                <a16:creationId xmlns:a16="http://schemas.microsoft.com/office/drawing/2014/main" id="{B699D71C-201A-430C-A7D4-873D7879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001" y="1948144"/>
            <a:ext cx="1981760" cy="32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9F317218-F772-4720-9522-C14AA8B3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03" y="464430"/>
            <a:ext cx="7772400" cy="11295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lv-LV" sz="3200" b="1">
                <a:solidFill>
                  <a:schemeClr val="tx1"/>
                </a:solidFill>
                <a:latin typeface="Times New Roman"/>
                <a:cs typeface="Times New Roman"/>
              </a:rPr>
              <a:t>Rīgas un nacionālā līmeņa sadarbības vīzija</a:t>
            </a:r>
            <a:endParaRPr lang="lv-LV" sz="3200" b="1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9E02B8-4D52-474E-8984-B30A6ED88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endParaRPr lang="lv-LV" sz="36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lv-LV" sz="36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 algn="r">
              <a:buNone/>
            </a:pPr>
            <a:endParaRPr lang="en-US" sz="36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1E04731-2063-407B-B6DC-298AE87A05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3741" y="2249114"/>
            <a:ext cx="7561916" cy="4280461"/>
          </a:xfrm>
        </p:spPr>
        <p:txBody>
          <a:bodyPr wrap="square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lv-LV">
                <a:solidFill>
                  <a:schemeClr val="tx1"/>
                </a:solidFill>
                <a:latin typeface="Times New Roman"/>
                <a:cs typeface="Times New Roman"/>
              </a:rPr>
              <a:t>Ar Labklājības ministriju - kopīga sociālo inovāciju un sociālo pakalpojumu attīstības platforma (laboratorija).</a:t>
            </a:r>
          </a:p>
          <a:p>
            <a:pPr>
              <a:lnSpc>
                <a:spcPct val="90000"/>
              </a:lnSpc>
            </a:pPr>
            <a:endParaRPr lang="lv-LV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lv-LV">
                <a:solidFill>
                  <a:schemeClr val="tx1"/>
                </a:solidFill>
                <a:latin typeface="Times New Roman"/>
                <a:cs typeface="Times New Roman"/>
              </a:rPr>
              <a:t>Ar Veselības ministriju - integrētu / koordinētu/ turpinātu/ klientam ērtu sociālās un veselības aprūpes pakalpojumu modeļu prakses veidošana.</a:t>
            </a:r>
          </a:p>
          <a:p>
            <a:pPr>
              <a:lnSpc>
                <a:spcPct val="90000"/>
              </a:lnSpc>
            </a:pPr>
            <a:endParaRPr lang="lv-LV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lv-LV">
                <a:solidFill>
                  <a:schemeClr val="tx1"/>
                </a:solidFill>
                <a:latin typeface="Times New Roman"/>
                <a:cs typeface="Times New Roman"/>
              </a:rPr>
              <a:t>Ar VARAM – e-pārvaldes attīstība pašvaldībās; sociālo investīciju programma; pašvaldību prioritāšu koordinēšana; Rīgas kā galvaspilsētas privilēģija (vai šobrīd tāda ir vai gluži pretēji) un izaicinājumi.</a:t>
            </a:r>
          </a:p>
          <a:p>
            <a:pPr>
              <a:lnSpc>
                <a:spcPct val="90000"/>
              </a:lnSpc>
            </a:pPr>
            <a:endParaRPr lang="lv-LV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lv-LV">
                <a:solidFill>
                  <a:schemeClr val="tx1"/>
                </a:solidFill>
                <a:latin typeface="Times New Roman"/>
                <a:cs typeface="Times New Roman"/>
              </a:rPr>
              <a:t>Ar Pašvaldību savienību  - koordinēta pieredzes un labās prakses apmaiņa starp pašvaldībām - principa "mācīties salīdzinot prakses un pieredzes" ieviešana.</a:t>
            </a:r>
          </a:p>
        </p:txBody>
      </p:sp>
    </p:spTree>
    <p:extLst>
      <p:ext uri="{BB962C8B-B14F-4D97-AF65-F5344CB8AC3E}">
        <p14:creationId xmlns:p14="http://schemas.microsoft.com/office/powerpoint/2010/main" val="406796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7A3B643-08B9-430B-A2D5-8B8BF69A8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sz="3600">
                <a:solidFill>
                  <a:schemeClr val="tx1"/>
                </a:solidFill>
              </a:rPr>
              <a:t>Diskusijas turpinājums</a:t>
            </a:r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F721CED1-94CA-4C4D-8ECB-7DAF5D77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318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2B404F5-D168-41FB-8556-8C17D426A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69" y="1215938"/>
            <a:ext cx="7408862" cy="4727345"/>
          </a:xfrm>
        </p:spPr>
        <p:txBody>
          <a:bodyPr/>
          <a:lstStyle/>
          <a:p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Nacionālā līmenī politiskās plānošanas dokumentu projektos, nacionālajos ESF projektos un valsts pārvaldes iestāžu apgalvojumos ir izvirzīti ieteikumi un izaicinājumi attiecībā uz sociālo pakalpojumu jomu:</a:t>
            </a:r>
          </a:p>
          <a:p>
            <a:pPr lvl="2" indent="-226695"/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nepieciešamība pēc sabiedrībā balstītiem, inovatīviem pakalpojumiem</a:t>
            </a:r>
          </a:p>
          <a:p>
            <a:pPr lvl="2" indent="-226695"/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pāreja no institucionālās aprūpes uz sabiedrībā balstītu aprūpi senioriem</a:t>
            </a:r>
          </a:p>
          <a:p>
            <a:pPr lvl="2" indent="-226695"/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veidot pakalpojumus atbilstoši “iedzīvotāju individuālajām vajadzībām” </a:t>
            </a:r>
          </a:p>
          <a:p>
            <a:pPr lvl="2" indent="-226695"/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nepieciešamība palielināt veselības aprūpes pakalpojumu iesaisti sociālās aprūpes pakalpojumos u.c.</a:t>
            </a:r>
          </a:p>
          <a:p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Rīgā daudz kas no tā jau pastāv vai arī ir drīzas realizācijas stadijā.</a:t>
            </a:r>
            <a:endParaRPr lang="lv-LV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7586F6C-D375-45E7-B402-5205BD55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473"/>
            <a:ext cx="8229600" cy="1096465"/>
          </a:xfrm>
        </p:spPr>
        <p:txBody>
          <a:bodyPr/>
          <a:lstStyle/>
          <a:p>
            <a:r>
              <a:rPr lang="lv-LV" sz="2800" b="1">
                <a:solidFill>
                  <a:schemeClr val="tx1"/>
                </a:solidFill>
                <a:cs typeface="Times New Roman"/>
              </a:rPr>
              <a:t>Diskusijas tēmas aktualitāte</a:t>
            </a:r>
            <a:endParaRPr lang="lv-LV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1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136904" cy="519750"/>
          </a:xfrm>
        </p:spPr>
        <p:txBody>
          <a:bodyPr>
            <a:noAutofit/>
          </a:bodyPr>
          <a:lstStyle/>
          <a:p>
            <a:r>
              <a:rPr lang="lv-LV" sz="2400" b="1">
                <a:solidFill>
                  <a:schemeClr val="tx1"/>
                </a:solidFill>
                <a:cs typeface="Arial"/>
              </a:rPr>
              <a:t>Rīgas sociālo inovāciju vēsture/ zināmākie piemēri</a:t>
            </a:r>
            <a:endParaRPr lang="lv-LV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4" y="995423"/>
            <a:ext cx="8694548" cy="5613721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lv-LV" sz="2200" b="1">
                <a:solidFill>
                  <a:schemeClr val="tx1"/>
                </a:solidFill>
                <a:cs typeface="Times New Roman"/>
              </a:rPr>
              <a:t>SOPA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 - sociālās palīdzības informatīvā sistēma (kopš </a:t>
            </a:r>
            <a:r>
              <a:rPr lang="lv-LV" sz="2200">
                <a:solidFill>
                  <a:srgbClr val="FF0000"/>
                </a:solidFill>
                <a:cs typeface="Times New Roman"/>
              </a:rPr>
              <a:t>2003.gada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 Rīgā, kopš </a:t>
            </a:r>
            <a:r>
              <a:rPr lang="lv-LV" sz="2200">
                <a:solidFill>
                  <a:srgbClr val="FF0000"/>
                </a:solidFill>
                <a:cs typeface="Times New Roman"/>
              </a:rPr>
              <a:t>2017.gada visā LV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lv-LV" sz="2200" b="1">
                <a:solidFill>
                  <a:schemeClr val="tx1"/>
                </a:solidFill>
                <a:cs typeface="Times New Roman"/>
              </a:rPr>
              <a:t>Ģimenes atbalsta nodaļa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 Sociālajā dienestā (Rīgā pirmā izveidota </a:t>
            </a:r>
            <a:r>
              <a:rPr lang="lv-LV" sz="2200">
                <a:solidFill>
                  <a:srgbClr val="FF0000"/>
                </a:solidFill>
                <a:cs typeface="Times New Roman"/>
              </a:rPr>
              <a:t>1998.gadā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, šobrīd ir gandrīz visos Sociālajos dienestos Latvijā)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lv-LV" sz="2200" b="1">
                <a:solidFill>
                  <a:schemeClr val="tx1"/>
                </a:solidFill>
                <a:cs typeface="Times New Roman"/>
              </a:rPr>
              <a:t>Ģimenes asistents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 (uzsākts Rīgā </a:t>
            </a:r>
            <a:r>
              <a:rPr lang="lv-LV" sz="2200">
                <a:solidFill>
                  <a:srgbClr val="FF0000"/>
                </a:solidFill>
                <a:cs typeface="Times New Roman"/>
              </a:rPr>
              <a:t>2010.gadā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, nacionālais pilotprojekts tiek īstenots no </a:t>
            </a:r>
            <a:r>
              <a:rPr lang="lv-LV" sz="2200">
                <a:solidFill>
                  <a:srgbClr val="FF0000"/>
                </a:solidFill>
                <a:cs typeface="Times New Roman"/>
              </a:rPr>
              <a:t>2020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.gada novembra)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lv-LV" sz="2200" b="1">
                <a:solidFill>
                  <a:schemeClr val="tx1"/>
                </a:solidFill>
                <a:ea typeface="+mn-lt"/>
                <a:cs typeface="+mn-lt"/>
              </a:rPr>
              <a:t>Ģimenes modelis ilgstošajā aprūpē bērniem</a:t>
            </a:r>
            <a:r>
              <a:rPr lang="lv-LV" sz="2200">
                <a:solidFill>
                  <a:schemeClr val="tx1"/>
                </a:solidFill>
                <a:ea typeface="+mn-lt"/>
                <a:cs typeface="+mn-lt"/>
              </a:rPr>
              <a:t> (uzsākts </a:t>
            </a:r>
            <a:r>
              <a:rPr lang="lv-LV" sz="2200">
                <a:solidFill>
                  <a:srgbClr val="FF0000"/>
                </a:solidFill>
                <a:ea typeface="+mn-lt"/>
                <a:cs typeface="+mn-lt"/>
              </a:rPr>
              <a:t>2011.gadā</a:t>
            </a:r>
            <a:r>
              <a:rPr lang="lv-LV" sz="2200">
                <a:solidFill>
                  <a:schemeClr val="tx1"/>
                </a:solidFill>
                <a:ea typeface="+mn-lt"/>
                <a:cs typeface="+mn-lt"/>
              </a:rPr>
              <a:t> Rīgā, pilnībā ieviests </a:t>
            </a:r>
            <a:r>
              <a:rPr lang="lv-LV" sz="2200">
                <a:solidFill>
                  <a:srgbClr val="FF0000"/>
                </a:solidFill>
                <a:ea typeface="+mn-lt"/>
                <a:cs typeface="+mn-lt"/>
              </a:rPr>
              <a:t>2018.gadā</a:t>
            </a:r>
            <a:r>
              <a:rPr lang="lv-LV" sz="2200">
                <a:solidFill>
                  <a:schemeClr val="tx1"/>
                </a:solidFill>
                <a:ea typeface="+mn-lt"/>
                <a:cs typeface="+mn-lt"/>
              </a:rPr>
              <a:t>; VSAC Rīga pilotprojekts </a:t>
            </a:r>
            <a:r>
              <a:rPr lang="lv-LV" sz="2200">
                <a:solidFill>
                  <a:srgbClr val="FF0000"/>
                </a:solidFill>
                <a:ea typeface="+mn-lt"/>
                <a:cs typeface="+mn-lt"/>
              </a:rPr>
              <a:t>2019.gadā</a:t>
            </a:r>
            <a:r>
              <a:rPr lang="lv-LV" sz="2200">
                <a:solidFill>
                  <a:schemeClr val="tx1"/>
                </a:solidFill>
                <a:ea typeface="+mn-lt"/>
                <a:cs typeface="+mn-lt"/>
              </a:rPr>
              <a:t>, DI projektā pirmie šādi pakalpojumi vēl tikai top)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lv-LV" sz="2200" b="1">
                <a:solidFill>
                  <a:schemeClr val="tx1"/>
                </a:solidFill>
                <a:ea typeface="+mn-lt"/>
                <a:cs typeface="+mn-lt"/>
              </a:rPr>
              <a:t>Atelpas brīdis</a:t>
            </a:r>
            <a:r>
              <a:rPr lang="lv-LV" sz="2200">
                <a:solidFill>
                  <a:schemeClr val="tx1"/>
                </a:solidFill>
                <a:ea typeface="+mn-lt"/>
                <a:cs typeface="+mn-lt"/>
              </a:rPr>
              <a:t> ģimenēm, kurās ir bērns vai jaunietis ar garīga rakstura traucējumiem (Rīgā kopš </a:t>
            </a:r>
            <a:r>
              <a:rPr lang="lv-LV" sz="2200">
                <a:solidFill>
                  <a:srgbClr val="FF0000"/>
                </a:solidFill>
                <a:ea typeface="+mn-lt"/>
                <a:cs typeface="+mn-lt"/>
              </a:rPr>
              <a:t>2006.gada</a:t>
            </a:r>
            <a:r>
              <a:rPr lang="lv-LV" sz="2200">
                <a:solidFill>
                  <a:schemeClr val="tx1"/>
                </a:solidFill>
                <a:ea typeface="+mn-lt"/>
                <a:cs typeface="+mn-lt"/>
              </a:rPr>
              <a:t>, DI projektā Rīgas plānošanas reģionā no kopš </a:t>
            </a:r>
            <a:r>
              <a:rPr lang="lv-LV" sz="2200">
                <a:solidFill>
                  <a:srgbClr val="FF0000"/>
                </a:solidFill>
                <a:ea typeface="+mn-lt"/>
                <a:cs typeface="+mn-lt"/>
              </a:rPr>
              <a:t>2018.gada</a:t>
            </a:r>
            <a:r>
              <a:rPr lang="lv-LV" sz="2200">
                <a:solidFill>
                  <a:schemeClr val="tx1"/>
                </a:solidFill>
                <a:ea typeface="+mn-lt"/>
                <a:cs typeface="+mn-lt"/>
              </a:rPr>
              <a:t> novembra)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lv-LV" sz="2200" b="1" err="1">
                <a:solidFill>
                  <a:schemeClr val="tx1"/>
                </a:solidFill>
                <a:cs typeface="Times New Roman"/>
              </a:rPr>
              <a:t>APSis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 jeb aprūpes vajadzību izvērtēšanas sistēma. Rīgā kopš </a:t>
            </a:r>
            <a:r>
              <a:rPr lang="lv-LV" sz="2200">
                <a:solidFill>
                  <a:srgbClr val="FF0000"/>
                </a:solidFill>
                <a:cs typeface="Times New Roman"/>
              </a:rPr>
              <a:t>2017.gada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lv-LV" sz="2200" b="1">
                <a:solidFill>
                  <a:schemeClr val="tx1"/>
                </a:solidFill>
                <a:cs typeface="Times New Roman"/>
              </a:rPr>
              <a:t>Audžuģimeņu atbalsta programma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 - Rīgā no </a:t>
            </a:r>
            <a:r>
              <a:rPr lang="lv-LV" sz="2200">
                <a:solidFill>
                  <a:srgbClr val="FF0000"/>
                </a:solidFill>
                <a:cs typeface="Times New Roman"/>
              </a:rPr>
              <a:t>2012.gada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, </a:t>
            </a:r>
            <a:r>
              <a:rPr lang="lv-LV" sz="2200">
                <a:solidFill>
                  <a:srgbClr val="FF0000"/>
                </a:solidFill>
                <a:cs typeface="Times New Roman"/>
              </a:rPr>
              <a:t>2018.gada</a:t>
            </a:r>
            <a:r>
              <a:rPr lang="lv-LV" sz="2200">
                <a:solidFill>
                  <a:schemeClr val="tx1"/>
                </a:solidFill>
                <a:cs typeface="Times New Roman"/>
              </a:rPr>
              <a:t> vidū valstī sāk veidot </a:t>
            </a:r>
            <a:r>
              <a:rPr lang="lv-LV" sz="2200">
                <a:solidFill>
                  <a:schemeClr val="tx1"/>
                </a:solidFill>
                <a:ea typeface="+mn-lt"/>
                <a:cs typeface="+mn-lt"/>
              </a:rPr>
              <a:t>Ārpusģimenes aprūpes atbalsta centrus</a:t>
            </a:r>
          </a:p>
        </p:txBody>
      </p:sp>
    </p:spTree>
    <p:extLst>
      <p:ext uri="{BB962C8B-B14F-4D97-AF65-F5344CB8AC3E}">
        <p14:creationId xmlns:p14="http://schemas.microsoft.com/office/powerpoint/2010/main" val="17305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136904" cy="519750"/>
          </a:xfrm>
        </p:spPr>
        <p:txBody>
          <a:bodyPr>
            <a:noAutofit/>
          </a:bodyPr>
          <a:lstStyle/>
          <a:p>
            <a:r>
              <a:rPr lang="lv-LV" sz="2400" b="1">
                <a:solidFill>
                  <a:schemeClr val="tx1"/>
                </a:solidFill>
                <a:cs typeface="Arial"/>
              </a:rPr>
              <a:t>Rīgas sociālo inovāciju vēsture/ mazāk zināmie piemēri</a:t>
            </a:r>
            <a:endParaRPr lang="lv-LV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4" y="852407"/>
            <a:ext cx="8694548" cy="531289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v-LV" b="1">
                <a:solidFill>
                  <a:schemeClr val="tx1"/>
                </a:solidFill>
                <a:cs typeface="Times New Roman"/>
              </a:rPr>
              <a:t>Aprūpētās dzīvesvietas pakalpojums </a:t>
            </a:r>
            <a:r>
              <a:rPr lang="lv-LV">
                <a:solidFill>
                  <a:schemeClr val="tx1"/>
                </a:solidFill>
                <a:cs typeface="Times New Roman"/>
              </a:rPr>
              <a:t>(jeb pansionāts mājās) - Rīgā kopš </a:t>
            </a:r>
            <a:r>
              <a:rPr lang="lv-LV">
                <a:solidFill>
                  <a:srgbClr val="FF0000"/>
                </a:solidFill>
                <a:cs typeface="Times New Roman"/>
              </a:rPr>
              <a:t>2019.gada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b="1">
                <a:solidFill>
                  <a:schemeClr val="tx1"/>
                </a:solidFill>
                <a:cs typeface="Times New Roman"/>
              </a:rPr>
              <a:t>Ģimeniskā tipa SAC</a:t>
            </a:r>
            <a:r>
              <a:rPr lang="lv-LV">
                <a:solidFill>
                  <a:schemeClr val="tx1"/>
                </a:solidFill>
                <a:cs typeface="Times New Roman"/>
              </a:rPr>
              <a:t> - Rīga nodrošina kopš </a:t>
            </a:r>
            <a:r>
              <a:rPr lang="lv-LV">
                <a:solidFill>
                  <a:srgbClr val="FF0000"/>
                </a:solidFill>
                <a:cs typeface="Times New Roman"/>
              </a:rPr>
              <a:t>2018.gada</a:t>
            </a:r>
            <a:r>
              <a:rPr lang="lv-LV">
                <a:solidFill>
                  <a:schemeClr val="tx1"/>
                </a:solidFill>
                <a:cs typeface="Times New Roman"/>
              </a:rPr>
              <a:t>, šobrīd ir pieejamas 365 vietas (no tām 129 aizpildītas) šādas vietas. Nacionālā līmenī ir tikai plānots.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b="1">
                <a:solidFill>
                  <a:schemeClr val="tx1"/>
                </a:solidFill>
                <a:ea typeface="+mn-lt"/>
                <a:cs typeface="+mn-lt"/>
              </a:rPr>
              <a:t>Sociālās rehabilitācijas programma bērniem un jauniešiem ar uzvedības problēmām </a:t>
            </a: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(Rīgā kopš </a:t>
            </a:r>
            <a:r>
              <a:rPr lang="lv-LV">
                <a:solidFill>
                  <a:srgbClr val="FF0000"/>
                </a:solidFill>
                <a:ea typeface="+mn-lt"/>
                <a:cs typeface="+mn-lt"/>
              </a:rPr>
              <a:t>2016.gada</a:t>
            </a: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 jauniešiem, bet kopš </a:t>
            </a:r>
            <a:r>
              <a:rPr lang="lv-LV">
                <a:solidFill>
                  <a:srgbClr val="FF0000"/>
                </a:solidFill>
                <a:ea typeface="+mn-lt"/>
                <a:cs typeface="+mn-lt"/>
              </a:rPr>
              <a:t>2019.gada </a:t>
            </a: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nogales arī sākumskolas bērniem. Nacionālā līmenī pilotprojekts kopš </a:t>
            </a:r>
            <a:r>
              <a:rPr lang="lv-LV">
                <a:solidFill>
                  <a:srgbClr val="FF0000"/>
                </a:solidFill>
                <a:ea typeface="+mn-lt"/>
                <a:cs typeface="+mn-lt"/>
              </a:rPr>
              <a:t>2020.gada </a:t>
            </a: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jūnija)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b="1">
                <a:solidFill>
                  <a:schemeClr val="tx1"/>
                </a:solidFill>
                <a:ea typeface="+mn-lt"/>
                <a:cs typeface="+mn-lt"/>
              </a:rPr>
              <a:t>Krīzes intervences pakalpojums</a:t>
            </a: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 (jeb krīzes centrs dzīvesvietā) - kopš </a:t>
            </a:r>
            <a:r>
              <a:rPr lang="lv-LV">
                <a:solidFill>
                  <a:srgbClr val="FF0000"/>
                </a:solidFill>
                <a:ea typeface="+mn-lt"/>
                <a:cs typeface="+mn-lt"/>
              </a:rPr>
              <a:t>2014.gada</a:t>
            </a: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. Citur netiek nodrošināts.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b="1">
                <a:solidFill>
                  <a:schemeClr val="tx1"/>
                </a:solidFill>
                <a:ea typeface="+mn-lt"/>
                <a:cs typeface="+mn-lt"/>
              </a:rPr>
              <a:t>Individuālo sociālās rehabilitācijas programmu īstenošana</a:t>
            </a: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 (jeb atbalstītās dzīvošana pakalpojums) – individuāli veidots, uz klienta vajadzībām orientēts risinājums. Rīgā kopš </a:t>
            </a:r>
            <a:r>
              <a:rPr lang="lv-LV">
                <a:solidFill>
                  <a:srgbClr val="FF0000"/>
                </a:solidFill>
                <a:ea typeface="+mn-lt"/>
                <a:cs typeface="+mn-lt"/>
              </a:rPr>
              <a:t>2016.gada</a:t>
            </a:r>
            <a:r>
              <a:rPr lang="lv-LV">
                <a:solidFill>
                  <a:schemeClr val="tx1"/>
                </a:solidFill>
                <a:ea typeface="+mn-lt"/>
                <a:cs typeface="+mn-lt"/>
              </a:rPr>
              <a:t>. Citur netiek nodrošināts.</a:t>
            </a:r>
          </a:p>
        </p:txBody>
      </p:sp>
    </p:spTree>
    <p:extLst>
      <p:ext uri="{BB962C8B-B14F-4D97-AF65-F5344CB8AC3E}">
        <p14:creationId xmlns:p14="http://schemas.microsoft.com/office/powerpoint/2010/main" val="19009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4">
            <a:extLst>
              <a:ext uri="{FF2B5EF4-FFF2-40B4-BE49-F238E27FC236}">
                <a16:creationId xmlns:a16="http://schemas.microsoft.com/office/drawing/2014/main" id="{EA458E6E-ADB9-47F2-944E-5A8DBDEE1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353614"/>
            <a:ext cx="2499308" cy="3451225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3EDB5CA0-6F9C-4492-9D21-C23BF04F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>
                <a:solidFill>
                  <a:schemeClr val="tx1"/>
                </a:solidFill>
                <a:cs typeface="Times New Roman"/>
              </a:rPr>
              <a:t>Rīgas pieredzes publiskošana</a:t>
            </a:r>
          </a:p>
        </p:txBody>
      </p:sp>
      <p:pic>
        <p:nvPicPr>
          <p:cNvPr id="5" name="Attēls 4" descr="Attēls, kurā ir teksts&#10;&#10;Apraksts ģenerēts automātiski">
            <a:extLst>
              <a:ext uri="{FF2B5EF4-FFF2-40B4-BE49-F238E27FC236}">
                <a16:creationId xmlns:a16="http://schemas.microsoft.com/office/drawing/2014/main" id="{CEF22750-71A0-4E7F-80FB-8269AEC44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28191"/>
            <a:ext cx="1524000" cy="2159000"/>
          </a:xfrm>
          <a:prstGeom prst="rect">
            <a:avLst/>
          </a:prstGeom>
        </p:spPr>
      </p:pic>
      <p:pic>
        <p:nvPicPr>
          <p:cNvPr id="2" name="Attēls 6">
            <a:extLst>
              <a:ext uri="{FF2B5EF4-FFF2-40B4-BE49-F238E27FC236}">
                <a16:creationId xmlns:a16="http://schemas.microsoft.com/office/drawing/2014/main" id="{2791C01B-9E6D-41B5-A528-14507DB1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760" y="2357940"/>
            <a:ext cx="2421876" cy="3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4" descr="Attēls, kurā ir teksts&#10;&#10;Apraksts ģenerēts automātiski">
            <a:extLst>
              <a:ext uri="{FF2B5EF4-FFF2-40B4-BE49-F238E27FC236}">
                <a16:creationId xmlns:a16="http://schemas.microsoft.com/office/drawing/2014/main" id="{0F5B7EFD-C770-4901-B38B-BEBF67375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594" y="1811951"/>
            <a:ext cx="6180943" cy="5048670"/>
          </a:xfr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2187A5D-B687-4E84-A5AD-812A4CEA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Attēls 2">
            <a:extLst>
              <a:ext uri="{FF2B5EF4-FFF2-40B4-BE49-F238E27FC236}">
                <a16:creationId xmlns:a16="http://schemas.microsoft.com/office/drawing/2014/main" id="{DA39BD84-E8A2-455A-A554-0B6CA9CD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2" y="-4088"/>
            <a:ext cx="2743200" cy="38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5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B66B3517-15FD-4A1F-9965-D27EA08D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" name="Attēls 7" descr="Attēls, kurā ir teksts, ekrānuzņē​​​mums, persona&#10;&#10;Apraksts ģenerēts automātiski">
            <a:extLst>
              <a:ext uri="{FF2B5EF4-FFF2-40B4-BE49-F238E27FC236}">
                <a16:creationId xmlns:a16="http://schemas.microsoft.com/office/drawing/2014/main" id="{328AC230-DA0E-4D6A-A6E8-6232B751D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77" y="58434"/>
            <a:ext cx="7284118" cy="6747102"/>
          </a:xfrm>
        </p:spPr>
      </p:pic>
      <p:pic>
        <p:nvPicPr>
          <p:cNvPr id="2" name="Attēls 1" descr="Attēls, kurā ir teksts&#10;&#10;Apraksts ģenerēts automātiski">
            <a:extLst>
              <a:ext uri="{FF2B5EF4-FFF2-40B4-BE49-F238E27FC236}">
                <a16:creationId xmlns:a16="http://schemas.microsoft.com/office/drawing/2014/main" id="{7EE3E2D2-4978-477E-BCF7-AFA825159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"/>
            <a:ext cx="1524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20DC2-DE6A-4401-855F-7274D185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Attēls 4" descr="Attēls, kurā ir teksts&#10;&#10;Apraksts ģenerēts automātiski">
            <a:extLst>
              <a:ext uri="{FF2B5EF4-FFF2-40B4-BE49-F238E27FC236}">
                <a16:creationId xmlns:a16="http://schemas.microsoft.com/office/drawing/2014/main" id="{27E40842-65AE-4CBB-B462-1CB53D6C4E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87480" y="384012"/>
            <a:ext cx="4610085" cy="5696564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07FC9AC-7F0C-4680-A887-0BC99BDFEE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Attēls 6" descr="Attēls, kurā ir teksts, vizītkarte&#10;&#10;Apraksts ģenerēts automātiski">
            <a:extLst>
              <a:ext uri="{FF2B5EF4-FFF2-40B4-BE49-F238E27FC236}">
                <a16:creationId xmlns:a16="http://schemas.microsoft.com/office/drawing/2014/main" id="{4D065543-40B5-49C4-BF61-88A5EC5B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33" y="1586760"/>
            <a:ext cx="2421876" cy="3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1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5" descr="Attēls, kurā ir teksts&#10;&#10;Apraksts ģenerēts automātiski">
            <a:extLst>
              <a:ext uri="{FF2B5EF4-FFF2-40B4-BE49-F238E27FC236}">
                <a16:creationId xmlns:a16="http://schemas.microsoft.com/office/drawing/2014/main" id="{A3A922C5-6890-4E11-99E3-00751EF4F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473" y="1710963"/>
            <a:ext cx="6182559" cy="5112933"/>
          </a:xfr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3756350E-97E0-4757-AC53-CEDA717E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3">
            <a:extLst>
              <a:ext uri="{FF2B5EF4-FFF2-40B4-BE49-F238E27FC236}">
                <a16:creationId xmlns:a16="http://schemas.microsoft.com/office/drawing/2014/main" id="{92196518-F1BE-4144-BE96-64541F478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2" y="-3355"/>
            <a:ext cx="2743200" cy="38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7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izains2">
  <a:themeElements>
    <a:clrScheme name="Pielāgots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7DEA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ielāgots 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iļņ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D_dizains">
  <a:themeElements>
    <a:clrScheme name="Pielāgots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7DEA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iļņ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ļņ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646A86AD57F7D41B38FC2216491BF7D" ma:contentTypeVersion="12" ma:contentTypeDescription="Izveidot jaunu dokumentu." ma:contentTypeScope="" ma:versionID="9a3e1039a537d0641118ea21d9deb3f1">
  <xsd:schema xmlns:xsd="http://www.w3.org/2001/XMLSchema" xmlns:xs="http://www.w3.org/2001/XMLSchema" xmlns:p="http://schemas.microsoft.com/office/2006/metadata/properties" xmlns:ns3="788bbf18-03e7-4f71-80d4-88afc05b3c37" xmlns:ns4="4c33cb2a-8ec7-4a7c-b21f-1e7f6c14fbcc" targetNamespace="http://schemas.microsoft.com/office/2006/metadata/properties" ma:root="true" ma:fieldsID="d9bbd736e56daa7bc5335824eb3dfe5b" ns3:_="" ns4:_="">
    <xsd:import namespace="788bbf18-03e7-4f71-80d4-88afc05b3c37"/>
    <xsd:import namespace="4c33cb2a-8ec7-4a7c-b21f-1e7f6c14fb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bbf18-03e7-4f71-80d4-88afc05b3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3cb2a-8ec7-4a7c-b21f-1e7f6c14fb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Koplietošanas norādes jaucējkod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7CDF23-01F2-48F9-A308-36EFFD7DF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C432CC-19B6-44FD-B82C-D32BCB984315}">
  <ds:schemaRefs>
    <ds:schemaRef ds:uri="4c33cb2a-8ec7-4a7c-b21f-1e7f6c14fbcc"/>
    <ds:schemaRef ds:uri="788bbf18-03e7-4f71-80d4-88afc05b3c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CDC649-B5A0-4641-AB33-BCD7385F6CC3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Dizains2</Template>
  <TotalTime>0</TotalTime>
  <Words>1619</Words>
  <Application>Microsoft Office PowerPoint</Application>
  <PresentationFormat>Slaidrāde ekrānā (4:3)</PresentationFormat>
  <Paragraphs>112</Paragraphs>
  <Slides>15</Slides>
  <Notes>6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15</vt:i4>
      </vt:variant>
    </vt:vector>
  </HeadingPairs>
  <TitlesOfParts>
    <vt:vector size="22" baseType="lpstr">
      <vt:lpstr>Arial</vt:lpstr>
      <vt:lpstr>Calibri</vt:lpstr>
      <vt:lpstr>Candara</vt:lpstr>
      <vt:lpstr>Symbol</vt:lpstr>
      <vt:lpstr>Times New Roman</vt:lpstr>
      <vt:lpstr>1_Dizains2</vt:lpstr>
      <vt:lpstr>LD_dizains</vt:lpstr>
      <vt:lpstr>Rīga - sociālo inovāciju galvaspilsēta</vt:lpstr>
      <vt:lpstr>Diskusijas tēmas aktualitāte</vt:lpstr>
      <vt:lpstr>Rīgas sociālo inovāciju vēsture/ zināmākie piemēri</vt:lpstr>
      <vt:lpstr>Rīgas sociālo inovāciju vēsture/ mazāk zināmie piemēri</vt:lpstr>
      <vt:lpstr>Rīgas pieredzes publiskošana</vt:lpstr>
      <vt:lpstr>PowerPoint prezentācija</vt:lpstr>
      <vt:lpstr>PowerPoint prezentācija</vt:lpstr>
      <vt:lpstr>PowerPoint prezentācija</vt:lpstr>
      <vt:lpstr>PowerPoint prezentācija</vt:lpstr>
      <vt:lpstr>Inovācijas tuvākajā laikā</vt:lpstr>
      <vt:lpstr>PowerPoint prezentācija</vt:lpstr>
      <vt:lpstr>Sociālo inovāciju nozīme</vt:lpstr>
      <vt:lpstr>Kā top inovācijas sociālajā jomā:</vt:lpstr>
      <vt:lpstr>Rīgas un nacionālā līmeņa sadarbības vīzija</vt:lpstr>
      <vt:lpstr>PowerPoint prezentācija</vt:lpstr>
    </vt:vector>
  </TitlesOfParts>
  <Company>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SJK_atskaite_2017</dc:title>
  <dc:creator>Antuāna Kalvišķe</dc:creator>
  <cp:lastModifiedBy>Lita Brice</cp:lastModifiedBy>
  <cp:revision>3</cp:revision>
  <cp:lastPrinted>2019-09-18T10:20:29Z</cp:lastPrinted>
  <dcterms:created xsi:type="dcterms:W3CDTF">2012-11-23T07:49:05Z</dcterms:created>
  <dcterms:modified xsi:type="dcterms:W3CDTF">2021-03-08T10:09:36Z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0x010100E646A86AD57F7D41B38FC2216491BF7D</vt:lpwstr>
  </property>
</Properties>
</file>